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38" r:id="rId2"/>
    <p:sldId id="550" r:id="rId3"/>
    <p:sldId id="535" r:id="rId4"/>
    <p:sldId id="536" r:id="rId5"/>
    <p:sldId id="558" r:id="rId6"/>
    <p:sldId id="553" r:id="rId7"/>
    <p:sldId id="561" r:id="rId8"/>
    <p:sldId id="562" r:id="rId9"/>
    <p:sldId id="559" r:id="rId10"/>
    <p:sldId id="560" r:id="rId11"/>
    <p:sldId id="557" r:id="rId12"/>
    <p:sldId id="555" r:id="rId13"/>
    <p:sldId id="552" r:id="rId14"/>
    <p:sldId id="545" r:id="rId15"/>
    <p:sldId id="549" r:id="rId16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0066"/>
    <a:srgbClr val="0000FF"/>
    <a:srgbClr val="33CC33"/>
    <a:srgbClr val="00FFFF"/>
    <a:srgbClr val="6600FF"/>
    <a:srgbClr val="CC66FF"/>
    <a:srgbClr val="62832D"/>
    <a:srgbClr val="0066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86811" autoAdjust="0"/>
  </p:normalViewPr>
  <p:slideViewPr>
    <p:cSldViewPr>
      <p:cViewPr varScale="1">
        <p:scale>
          <a:sx n="72" d="100"/>
          <a:sy n="72" d="100"/>
        </p:scale>
        <p:origin x="12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1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443" cy="4940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64" y="0"/>
            <a:ext cx="2946443" cy="4940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6A7C97D-3554-44E0-8E72-665D45387ACC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8514"/>
            <a:ext cx="2946443" cy="494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64" y="9378514"/>
            <a:ext cx="2946443" cy="494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486DC43-659C-4A17-BDC0-5684401D4F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443" cy="4940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64" y="0"/>
            <a:ext cx="2946443" cy="4940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973BE83-6A1D-4DA3-83D0-ED76C71EFE38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8713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51" y="4690944"/>
            <a:ext cx="5438140" cy="444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8514"/>
            <a:ext cx="2946443" cy="494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64" y="9378514"/>
            <a:ext cx="2946443" cy="494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1C81575-24DE-4F6C-A73E-0331B3B2E4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39775"/>
            <a:ext cx="4938713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39775"/>
            <a:ext cx="4938713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39775"/>
            <a:ext cx="4938713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78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39775"/>
            <a:ext cx="4938713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59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39775"/>
            <a:ext cx="4938713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6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39775"/>
            <a:ext cx="4938713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81575-24DE-4F6C-A73E-0331B3B2E41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2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152404"/>
            <a:ext cx="14478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3" name="Picture 2" descr="https://lh4.googleusercontent.com/proxy/YA9Xoqs7jhpeuwrEjwhdi_EVSCDwUdpr72V-2YHZ2lz2y1FaqityK8c8RlZRTvUDEw3Y2TekyGNi07wcREil5Ez3ii80dA-DE8G6HAQjEmJVz8W32Wy2uaDAWwuZs6uPZtJp2zrUJ_Qps2T1CUmSpuPR8dk2XA=w128-h144-k-n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696" y="138752"/>
            <a:ext cx="868725" cy="972000"/>
          </a:xfrm>
          <a:prstGeom prst="rect">
            <a:avLst/>
          </a:prstGeom>
          <a:noFill/>
        </p:spPr>
      </p:pic>
      <p:grpSp>
        <p:nvGrpSpPr>
          <p:cNvPr id="4" name="Group 3"/>
          <p:cNvGrpSpPr/>
          <p:nvPr userDrawn="1"/>
        </p:nvGrpSpPr>
        <p:grpSpPr>
          <a:xfrm>
            <a:off x="1219200" y="102154"/>
            <a:ext cx="7924800" cy="1004990"/>
            <a:chOff x="1219200" y="102154"/>
            <a:chExt cx="7924800" cy="100499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02618" y="103496"/>
              <a:ext cx="1620982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23600" y="106680"/>
              <a:ext cx="1620000" cy="988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23800" y="117144"/>
              <a:ext cx="1620000" cy="99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524000" y="112056"/>
              <a:ext cx="1620000" cy="99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19200" y="102154"/>
              <a:ext cx="1620000" cy="99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30152" y="1600200"/>
            <a:ext cx="1600200" cy="512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-35256"/>
            <a:ext cx="91440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science/cellularautomata" TargetMode="External"/><Relationship Id="rId2" Type="http://schemas.openxmlformats.org/officeDocument/2006/relationships/hyperlink" Target="https://distill.pub/2020/growing-ca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2502.pdf" TargetMode="External"/><Relationship Id="rId4" Type="http://schemas.openxmlformats.org/officeDocument/2006/relationships/hyperlink" Target="https://www.whitman.edu/Documents/Academics/Mathematics/andrewgw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0980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rebuchet MS" pitchFamily="34" charset="0"/>
              </a:rPr>
              <a:t>Capstone Project Review - I</a:t>
            </a:r>
            <a:endParaRPr lang="en-US" sz="32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" name="Google Shape;26;p3"/>
          <p:cNvSpPr txBox="1"/>
          <p:nvPr/>
        </p:nvSpPr>
        <p:spPr>
          <a:xfrm>
            <a:off x="22325" y="3581400"/>
            <a:ext cx="912167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Title   : Style-Consistent Kannada Font Generation</a:t>
            </a:r>
            <a:endParaRPr sz="24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ID       : PW21KS04</a:t>
            </a:r>
            <a:endParaRPr sz="24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Guide : Prof. K S Srinivas              </a:t>
            </a:r>
            <a:endParaRPr sz="24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Team  : 1. Saahil B Jain - PES1201700241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33CC"/>
                </a:solidFill>
                <a:latin typeface="Trebuchet MS"/>
                <a:sym typeface="Trebuchet MS"/>
              </a:rPr>
              <a:t>                        2. Jeevana R Hegde – PES1201700633</a:t>
            </a:r>
            <a:endParaRPr sz="2000" dirty="0">
              <a:solidFill>
                <a:srgbClr val="0033CC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4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IN" sz="24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4">
            <a:extLst>
              <a:ext uri="{FF2B5EF4-FFF2-40B4-BE49-F238E27FC236}">
                <a16:creationId xmlns:a16="http://schemas.microsoft.com/office/drawing/2014/main" id="{E6FE12C7-5EEF-40E3-9C55-8A5BD4587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143001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Proposed Solution/Methodology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DCF61-358E-4812-A1BB-F51C50D86405}"/>
              </a:ext>
            </a:extLst>
          </p:cNvPr>
          <p:cNvSpPr txBox="1">
            <a:spLocks/>
          </p:cNvSpPr>
          <p:nvPr/>
        </p:nvSpPr>
        <p:spPr>
          <a:xfrm>
            <a:off x="-228600" y="1828800"/>
            <a:ext cx="7924800" cy="4605634"/>
          </a:xfrm>
          <a:prstGeom prst="rect">
            <a:avLst/>
          </a:prstGeom>
        </p:spPr>
        <p:txBody>
          <a:bodyPr/>
          <a:lstStyle/>
          <a:p>
            <a:pPr marL="342900" marR="0" lvl="0" indent="127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00FF"/>
                </a:solidFill>
                <a:latin typeface="Trebuchet MS" pitchFamily="34" charset="0"/>
              </a:rPr>
              <a:t>Proposed solution:</a:t>
            </a:r>
          </a:p>
          <a:p>
            <a:pPr marL="6858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We plan to use </a:t>
            </a:r>
            <a:r>
              <a:rPr lang="en-US" sz="2400" b="1" i="1" dirty="0">
                <a:solidFill>
                  <a:srgbClr val="0000FF"/>
                </a:solidFill>
                <a:latin typeface="Trebuchet MS" pitchFamily="34" charset="0"/>
              </a:rPr>
              <a:t>Neural Cellular Automata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to solve the problem statement. </a:t>
            </a:r>
          </a:p>
          <a:p>
            <a:pPr marL="6858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We will represent each cell state as a vector of </a:t>
            </a:r>
            <a:r>
              <a:rPr lang="en-US" sz="2400" b="1" i="1" dirty="0">
                <a:solidFill>
                  <a:srgbClr val="0000FF"/>
                </a:solidFill>
                <a:latin typeface="Trebuchet MS" pitchFamily="34" charset="0"/>
              </a:rPr>
              <a:t>16 real values. </a:t>
            </a:r>
          </a:p>
          <a:p>
            <a:pPr marL="6858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Then we </a:t>
            </a:r>
            <a:r>
              <a:rPr lang="en-US" sz="2400" b="1" i="1" dirty="0">
                <a:solidFill>
                  <a:srgbClr val="0000FF"/>
                </a:solidFill>
                <a:latin typeface="Trebuchet MS" pitchFamily="34" charset="0"/>
              </a:rPr>
              <a:t>learn an update rule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for each cell </a:t>
            </a:r>
            <a:r>
              <a:rPr lang="en-US" sz="2400" b="1" i="1" dirty="0">
                <a:solidFill>
                  <a:srgbClr val="0000FF"/>
                </a:solidFill>
                <a:latin typeface="Trebuchet MS" pitchFamily="34" charset="0"/>
              </a:rPr>
              <a:t>using its neighbours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.</a:t>
            </a:r>
          </a:p>
          <a:p>
            <a:pPr marL="6858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Applying this update rule </a:t>
            </a:r>
            <a:r>
              <a:rPr lang="en-US" sz="2400" b="1" i="1" dirty="0">
                <a:solidFill>
                  <a:srgbClr val="0000FF"/>
                </a:solidFill>
                <a:latin typeface="Trebuchet MS" pitchFamily="34" charset="0"/>
              </a:rPr>
              <a:t>multiple times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will help generate the given font.</a:t>
            </a:r>
          </a:p>
          <a:p>
            <a:pPr marL="6858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i="1" dirty="0">
                <a:solidFill>
                  <a:srgbClr val="0000FF"/>
                </a:solidFill>
                <a:latin typeface="Trebuchet MS" pitchFamily="34" charset="0"/>
              </a:rPr>
              <a:t>Slight moderations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in the feature extraction can result in </a:t>
            </a:r>
            <a:r>
              <a:rPr lang="en-US" sz="2400" b="1" i="1" dirty="0">
                <a:solidFill>
                  <a:srgbClr val="0000FF"/>
                </a:solidFill>
                <a:latin typeface="Trebuchet MS" pitchFamily="34" charset="0"/>
              </a:rPr>
              <a:t>unique fonts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.</a:t>
            </a:r>
          </a:p>
          <a:p>
            <a:pPr marL="6858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6858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marR="0" lvl="0" indent="127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4" name="Text Box 34">
            <a:extLst>
              <a:ext uri="{FF2B5EF4-FFF2-40B4-BE49-F238E27FC236}">
                <a16:creationId xmlns:a16="http://schemas.microsoft.com/office/drawing/2014/main" id="{4E2218E9-5231-4448-92D2-8B96D7E21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143000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Proposed Solution/Methodology</a:t>
            </a:r>
          </a:p>
        </p:txBody>
      </p:sp>
    </p:spTree>
    <p:extLst>
      <p:ext uri="{BB962C8B-B14F-4D97-AF65-F5344CB8AC3E}">
        <p14:creationId xmlns:p14="http://schemas.microsoft.com/office/powerpoint/2010/main" val="380114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0" y="1581154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3313" y="1652903"/>
            <a:ext cx="8077200" cy="2272984"/>
          </a:xfrm>
          <a:prstGeom prst="rect">
            <a:avLst/>
          </a:prstGeom>
        </p:spPr>
        <p:txBody>
          <a:bodyPr/>
          <a:lstStyle/>
          <a:p>
            <a:pPr marL="342891" marR="0" lvl="0" indent="12700" defTabSz="914400" eaLnBrk="0" latin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tabLst/>
              <a:defRPr/>
            </a:pPr>
            <a:r>
              <a:rPr lang="en-IN" sz="2400" b="1" dirty="0">
                <a:solidFill>
                  <a:srgbClr val="0000FF"/>
                </a:solidFill>
                <a:latin typeface="Trebuchet MS" pitchFamily="34" charset="0"/>
              </a:rPr>
              <a:t>The technologies / platforms/ languages used:</a:t>
            </a:r>
          </a:p>
          <a:p>
            <a:pPr marL="1155700" lvl="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Machine learning</a:t>
            </a:r>
          </a:p>
          <a:p>
            <a:pPr marL="1155700" lvl="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Cellular automata</a:t>
            </a:r>
          </a:p>
          <a:p>
            <a:pPr marL="1155700" lvl="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Python</a:t>
            </a:r>
          </a:p>
          <a:p>
            <a:pPr marL="1155700" lvl="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Google Colab/Kaggle Notebook</a:t>
            </a:r>
          </a:p>
          <a:p>
            <a:pPr marL="1077913" lvl="1" indent="-265113" algn="just" eaLnBrk="0" hangingPunct="0">
              <a:spcBef>
                <a:spcPct val="20000"/>
              </a:spcBef>
              <a:defRPr/>
            </a:pPr>
            <a:endParaRPr lang="en-IN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667000" y="1143001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Software/Hardware/Data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D1EA4-F77C-4D2E-9690-FF8553CCF68C}"/>
              </a:ext>
            </a:extLst>
          </p:cNvPr>
          <p:cNvSpPr txBox="1"/>
          <p:nvPr/>
        </p:nvSpPr>
        <p:spPr>
          <a:xfrm>
            <a:off x="-498613" y="3866269"/>
            <a:ext cx="857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2800" lvl="1" eaLnBrk="0" hangingPunct="0">
              <a:spcBef>
                <a:spcPct val="20000"/>
              </a:spcBef>
              <a:defRPr/>
            </a:pPr>
            <a:endParaRPr lang="en-IN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812800" lvl="1" eaLnBrk="0" hangingPunct="0">
              <a:spcBef>
                <a:spcPct val="20000"/>
              </a:spcBef>
              <a:defRPr/>
            </a:pPr>
            <a:r>
              <a:rPr lang="en-IN" sz="2400" b="1" dirty="0">
                <a:solidFill>
                  <a:srgbClr val="0000FF"/>
                </a:solidFill>
                <a:latin typeface="Trebuchet MS" pitchFamily="34" charset="0"/>
              </a:rPr>
              <a:t>The Software Engineering methodologies to be used:</a:t>
            </a:r>
          </a:p>
          <a:p>
            <a:pPr marL="1612900" lvl="2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Agile</a:t>
            </a:r>
          </a:p>
          <a:p>
            <a:pPr marL="812800" lvl="1" eaLnBrk="0" hangingPunct="0">
              <a:spcBef>
                <a:spcPct val="20000"/>
              </a:spcBef>
              <a:defRPr/>
            </a:pPr>
            <a:endParaRPr lang="en-IN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812800" lvl="1" eaLnBrk="0" hangingPunct="0">
              <a:spcBef>
                <a:spcPct val="20000"/>
              </a:spcBef>
              <a:defRPr/>
            </a:pPr>
            <a:r>
              <a:rPr lang="en-IN" sz="2400" b="1" dirty="0">
                <a:solidFill>
                  <a:srgbClr val="0000FF"/>
                </a:solidFill>
                <a:latin typeface="Trebuchet MS" pitchFamily="34" charset="0"/>
              </a:rPr>
              <a:t>Data requirement:</a:t>
            </a:r>
          </a:p>
          <a:p>
            <a:pPr marL="1612900" lvl="2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Kannada language alphabets and digits dataset.</a:t>
            </a:r>
          </a:p>
        </p:txBody>
      </p:sp>
    </p:spTree>
    <p:extLst>
      <p:ext uri="{BB962C8B-B14F-4D97-AF65-F5344CB8AC3E}">
        <p14:creationId xmlns:p14="http://schemas.microsoft.com/office/powerpoint/2010/main" val="333301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0" y="1581154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1371600" y="1143001"/>
            <a:ext cx="7772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Expected Deliverables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228600" y="2030119"/>
            <a:ext cx="8153400" cy="4724400"/>
          </a:xfrm>
          <a:prstGeom prst="rect">
            <a:avLst/>
          </a:prstGeom>
        </p:spPr>
        <p:txBody>
          <a:bodyPr/>
          <a:lstStyle/>
          <a:p>
            <a:pPr marL="342891" eaLnBrk="0" hangingPunct="0">
              <a:spcBef>
                <a:spcPct val="20000"/>
              </a:spcBef>
              <a:defRPr/>
            </a:pPr>
            <a:r>
              <a:rPr lang="en-IN" sz="2400" b="1" dirty="0">
                <a:solidFill>
                  <a:srgbClr val="0000FF"/>
                </a:solidFill>
                <a:latin typeface="Trebuchet MS" pitchFamily="34" charset="0"/>
              </a:rPr>
              <a:t>Capstone-I deliverables:</a:t>
            </a:r>
          </a:p>
          <a:p>
            <a:pPr marL="68579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To learn and generate the cellular automata of every letter and digit of the Kannada language.</a:t>
            </a:r>
          </a:p>
          <a:p>
            <a:pPr marL="800091" lvl="1" eaLnBrk="0" hangingPunct="0">
              <a:spcBef>
                <a:spcPct val="20000"/>
              </a:spcBef>
              <a:defRPr/>
            </a:pPr>
            <a:endParaRPr lang="en-IN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891" eaLnBrk="0" hangingPunct="0">
              <a:spcBef>
                <a:spcPct val="20000"/>
              </a:spcBef>
              <a:defRPr/>
            </a:pPr>
            <a:r>
              <a:rPr lang="en-IN" sz="2400" b="1" dirty="0">
                <a:solidFill>
                  <a:srgbClr val="0000FF"/>
                </a:solidFill>
                <a:latin typeface="Trebuchet MS" pitchFamily="34" charset="0"/>
              </a:rPr>
              <a:t>Capstone-II deliverables:</a:t>
            </a:r>
          </a:p>
          <a:p>
            <a:pPr marL="68579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To uniformly moderate the font of each letter and digit of Kannada language.</a:t>
            </a:r>
          </a:p>
          <a:p>
            <a:pPr marL="68579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kern="0" dirty="0">
                <a:solidFill>
                  <a:srgbClr val="0000FF"/>
                </a:solidFill>
                <a:latin typeface="Trebuchet MS" pitchFamily="34" charset="0"/>
              </a:rPr>
              <a:t>To create a generalised model to accept dataset of any language and provide various automated fonts.</a:t>
            </a:r>
            <a:endParaRPr lang="en-IN" sz="28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15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0" y="1581154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1371600" y="1143001"/>
            <a:ext cx="7772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Capstone (Phase-I &amp; Phase-II) Project Timeline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228600" y="1655767"/>
            <a:ext cx="8458200" cy="400053"/>
          </a:xfrm>
          <a:prstGeom prst="rect">
            <a:avLst/>
          </a:prstGeom>
        </p:spPr>
        <p:txBody>
          <a:bodyPr/>
          <a:lstStyle/>
          <a:p>
            <a:pPr marL="342900" marR="0" lvl="0" indent="127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2400" b="1" dirty="0">
                <a:solidFill>
                  <a:srgbClr val="0000FF"/>
                </a:solidFill>
                <a:latin typeface="Trebuchet MS" pitchFamily="34" charset="0"/>
              </a:rPr>
              <a:t>Gantt chart to provide project deliverable timeline:</a:t>
            </a:r>
            <a:endParaRPr lang="en-IN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A96E1AB-9CD5-413F-86F3-5683569E9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279585"/>
              </p:ext>
            </p:extLst>
          </p:nvPr>
        </p:nvGraphicFramePr>
        <p:xfrm>
          <a:off x="190500" y="2186025"/>
          <a:ext cx="7620000" cy="12271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55136389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29186750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64907636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116150126"/>
                    </a:ext>
                  </a:extLst>
                </a:gridCol>
              </a:tblGrid>
              <a:tr h="4041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773137"/>
                  </a:ext>
                </a:extLst>
              </a:tr>
              <a:tr h="586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cs typeface="Angsana New" panose="02020603050405020304" pitchFamily="18" charset="-34"/>
                        </a:rPr>
                        <a:t>Literature survey on problem statement.</a:t>
                      </a:r>
                      <a:endParaRPr lang="en-IN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Angsana New" panose="02020603050405020304" pitchFamily="18" charset="-34"/>
                        </a:rPr>
                        <a:t>Literature survey and definite problem formulation.</a:t>
                      </a:r>
                      <a:endParaRPr lang="en-IN" sz="16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Angsana New" panose="02020603050405020304" pitchFamily="18" charset="-34"/>
                        </a:rPr>
                        <a:t>Literature survey on proposed architecture.</a:t>
                      </a:r>
                      <a:endParaRPr lang="en-IN" sz="16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Angsana New" panose="02020603050405020304" pitchFamily="18" charset="-34"/>
                        </a:rPr>
                        <a:t>Obtaining and cleaning dataset.</a:t>
                      </a:r>
                      <a:endParaRPr lang="en-IN" sz="16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336330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F0D9C83-36F1-4F2C-B79A-2CA0650E2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735502"/>
              </p:ext>
            </p:extLst>
          </p:nvPr>
        </p:nvGraphicFramePr>
        <p:xfrm>
          <a:off x="190500" y="3511864"/>
          <a:ext cx="7620000" cy="14709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0693">
                  <a:extLst>
                    <a:ext uri="{9D8B030D-6E8A-4147-A177-3AD203B41FA5}">
                      <a16:colId xmlns:a16="http://schemas.microsoft.com/office/drawing/2014/main" val="855136389"/>
                    </a:ext>
                  </a:extLst>
                </a:gridCol>
                <a:gridCol w="2113607">
                  <a:extLst>
                    <a:ext uri="{9D8B030D-6E8A-4147-A177-3AD203B41FA5}">
                      <a16:colId xmlns:a16="http://schemas.microsoft.com/office/drawing/2014/main" val="2291867508"/>
                    </a:ext>
                  </a:extLst>
                </a:gridCol>
                <a:gridCol w="1885007">
                  <a:extLst>
                    <a:ext uri="{9D8B030D-6E8A-4147-A177-3AD203B41FA5}">
                      <a16:colId xmlns:a16="http://schemas.microsoft.com/office/drawing/2014/main" val="2864907636"/>
                    </a:ext>
                  </a:extLst>
                </a:gridCol>
                <a:gridCol w="1810693">
                  <a:extLst>
                    <a:ext uri="{9D8B030D-6E8A-4147-A177-3AD203B41FA5}">
                      <a16:colId xmlns:a16="http://schemas.microsoft.com/office/drawing/2014/main" val="2116150126"/>
                    </a:ext>
                  </a:extLst>
                </a:gridCol>
              </a:tblGrid>
              <a:tr h="4041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773137"/>
                  </a:ext>
                </a:extLst>
              </a:tr>
              <a:tr h="586441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cs typeface="Angsana New" panose="02020603050405020304" pitchFamily="18" charset="-34"/>
                        </a:rPr>
                        <a:t>Developing hidden channel &amp; feature extraction.</a:t>
                      </a:r>
                      <a:endParaRPr lang="en-IN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cs typeface="Angsana New" panose="02020603050405020304" pitchFamily="18" charset="-34"/>
                        </a:rPr>
                        <a:t>Build basic model of Neural Cellular automata for a single letter.</a:t>
                      </a:r>
                      <a:endParaRPr lang="en-IN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cs typeface="Angsana New" panose="02020603050405020304" pitchFamily="18" charset="-34"/>
                        </a:rPr>
                        <a:t>Build basic model of Neural Cellular automata for a single letter.</a:t>
                      </a:r>
                      <a:endParaRPr lang="en-IN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cs typeface="Angsana New" panose="02020603050405020304" pitchFamily="18" charset="-34"/>
                        </a:rPr>
                        <a:t>Build basic model of Neural Cellular automata for all letters.</a:t>
                      </a:r>
                      <a:endParaRPr lang="en-IN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336330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0AF49EC9-05B2-4758-AA4A-5A46EA846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204979"/>
              </p:ext>
            </p:extLst>
          </p:nvPr>
        </p:nvGraphicFramePr>
        <p:xfrm>
          <a:off x="190500" y="5101438"/>
          <a:ext cx="5829300" cy="12271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6925">
                  <a:extLst>
                    <a:ext uri="{9D8B030D-6E8A-4147-A177-3AD203B41FA5}">
                      <a16:colId xmlns:a16="http://schemas.microsoft.com/office/drawing/2014/main" val="855136389"/>
                    </a:ext>
                  </a:extLst>
                </a:gridCol>
                <a:gridCol w="2081893">
                  <a:extLst>
                    <a:ext uri="{9D8B030D-6E8A-4147-A177-3AD203B41FA5}">
                      <a16:colId xmlns:a16="http://schemas.microsoft.com/office/drawing/2014/main" val="2291867508"/>
                    </a:ext>
                  </a:extLst>
                </a:gridCol>
                <a:gridCol w="1930482">
                  <a:extLst>
                    <a:ext uri="{9D8B030D-6E8A-4147-A177-3AD203B41FA5}">
                      <a16:colId xmlns:a16="http://schemas.microsoft.com/office/drawing/2014/main" val="2864907636"/>
                    </a:ext>
                  </a:extLst>
                </a:gridCol>
              </a:tblGrid>
              <a:tr h="4041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773137"/>
                  </a:ext>
                </a:extLst>
              </a:tr>
              <a:tr h="586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cs typeface="Angsana New" panose="02020603050405020304" pitchFamily="18" charset="-34"/>
                        </a:rPr>
                        <a:t>Incorporating maatras for every letter.</a:t>
                      </a:r>
                      <a:endParaRPr lang="en-IN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Angsana New" panose="02020603050405020304" pitchFamily="18" charset="-34"/>
                        </a:rPr>
                        <a:t>Fine tuning and documentation.</a:t>
                      </a:r>
                      <a:endParaRPr lang="en-IN" sz="16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6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Angsana New" panose="02020603050405020304" pitchFamily="18" charset="-34"/>
                        </a:rPr>
                        <a:t>Fine tuning and documentation.</a:t>
                      </a:r>
                      <a:endParaRPr lang="en-IN" sz="16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 Antiqua" panose="02040602050305030304" pitchFamily="18" charset="0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336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35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1581154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 Box 34"/>
          <p:cNvSpPr txBox="1">
            <a:spLocks noChangeArrowheads="1"/>
          </p:cNvSpPr>
          <p:nvPr/>
        </p:nvSpPr>
        <p:spPr bwMode="auto">
          <a:xfrm>
            <a:off x="1371600" y="1143001"/>
            <a:ext cx="7772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Any other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10B19-4157-41B3-85CA-452455B519DD}"/>
              </a:ext>
            </a:extLst>
          </p:cNvPr>
          <p:cNvSpPr txBox="1"/>
          <p:nvPr/>
        </p:nvSpPr>
        <p:spPr>
          <a:xfrm>
            <a:off x="-152400" y="1784997"/>
            <a:ext cx="8763000" cy="4844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12700" eaLnBrk="0" hangingPunct="0">
              <a:spcBef>
                <a:spcPct val="20000"/>
              </a:spcBef>
              <a:defRPr/>
            </a:pPr>
            <a:r>
              <a:rPr lang="en-IN" sz="2400" b="1" dirty="0">
                <a:solidFill>
                  <a:srgbClr val="0000FF"/>
                </a:solidFill>
                <a:latin typeface="Trebuchet MS" pitchFamily="34" charset="0"/>
              </a:rPr>
              <a:t>References</a:t>
            </a:r>
            <a:r>
              <a:rPr lang="en-IN" sz="2400" dirty="0">
                <a:solidFill>
                  <a:srgbClr val="0000FF"/>
                </a:solidFill>
                <a:latin typeface="Trebuchet MS" pitchFamily="34" charset="0"/>
                <a:sym typeface="Wingdings" panose="05000000000000000000" pitchFamily="2" charset="2"/>
              </a:rPr>
              <a:t> </a:t>
            </a:r>
          </a:p>
          <a:p>
            <a:pPr marL="324000" indent="12700" eaLnBrk="0" hangingPunct="0">
              <a:spcBef>
                <a:spcPts val="0"/>
              </a:spcBef>
              <a:defRPr/>
            </a:pPr>
            <a:r>
              <a:rPr lang="en-IN" sz="1600" b="1" dirty="0">
                <a:latin typeface="Trebuchet MS" panose="020B0603020202020204" pitchFamily="34" charset="0"/>
              </a:rPr>
              <a:t>Article in Online </a:t>
            </a:r>
            <a:r>
              <a:rPr lang="en-IN" sz="1600" b="1" dirty="0" err="1">
                <a:latin typeface="Trebuchet MS" panose="020B0603020202020204" pitchFamily="34" charset="0"/>
              </a:rPr>
              <a:t>Encyclopedia</a:t>
            </a:r>
            <a:endParaRPr lang="en-IN" sz="1600" b="1" dirty="0">
              <a:latin typeface="Trebuchet MS" panose="020B0603020202020204" pitchFamily="34" charset="0"/>
            </a:endParaRPr>
          </a:p>
          <a:p>
            <a:pPr marL="324000" eaLnBrk="0" hangingPunct="0">
              <a:spcBef>
                <a:spcPts val="0"/>
              </a:spcBef>
              <a:defRPr/>
            </a:pPr>
            <a:r>
              <a:rPr lang="en-US" sz="1600" dirty="0">
                <a:latin typeface="Trebuchet MS" panose="020B0603020202020204" pitchFamily="34" charset="0"/>
              </a:rPr>
              <a:t>[1] 	Alexander </a:t>
            </a:r>
            <a:r>
              <a:rPr lang="en-US" sz="1600" dirty="0" err="1">
                <a:latin typeface="Trebuchet MS" panose="020B0603020202020204" pitchFamily="34" charset="0"/>
              </a:rPr>
              <a:t>Mordvintsev</a:t>
            </a:r>
            <a:r>
              <a:rPr lang="en-IN" sz="1600" dirty="0">
                <a:latin typeface="Trebuchet MS" panose="020B0603020202020204" pitchFamily="34" charset="0"/>
              </a:rPr>
              <a:t>, Ettore Randazzo, </a:t>
            </a:r>
            <a:r>
              <a:rPr lang="en-IN" sz="1600" dirty="0" err="1">
                <a:latin typeface="Trebuchet MS" panose="020B0603020202020204" pitchFamily="34" charset="0"/>
              </a:rPr>
              <a:t>Eyvind</a:t>
            </a:r>
            <a:r>
              <a:rPr lang="en-IN" sz="1600" dirty="0">
                <a:latin typeface="Trebuchet MS" panose="020B0603020202020204" pitchFamily="34" charset="0"/>
              </a:rPr>
              <a:t> </a:t>
            </a:r>
            <a:r>
              <a:rPr lang="en-IN" sz="1600" dirty="0" err="1">
                <a:latin typeface="Trebuchet MS" panose="020B0603020202020204" pitchFamily="34" charset="0"/>
              </a:rPr>
              <a:t>Niklasson</a:t>
            </a:r>
            <a:r>
              <a:rPr lang="en-IN" sz="1600" dirty="0">
                <a:latin typeface="Trebuchet MS" panose="020B0603020202020204" pitchFamily="34" charset="0"/>
              </a:rPr>
              <a:t>, Michael Levin</a:t>
            </a:r>
            <a:r>
              <a:rPr lang="en-US" sz="1600" dirty="0">
                <a:latin typeface="Trebuchet MS" panose="020B0603020202020204" pitchFamily="34" charset="0"/>
              </a:rPr>
              <a:t>, 	“</a:t>
            </a:r>
            <a:r>
              <a:rPr lang="en-IN" sz="1600" dirty="0">
                <a:latin typeface="Trebuchet MS" panose="020B0603020202020204" pitchFamily="34" charset="0"/>
              </a:rPr>
              <a:t>Growing, Neural Cellular Automata”, Feb. 11, 2020</a:t>
            </a:r>
            <a:r>
              <a:rPr lang="en-US" sz="1600" dirty="0">
                <a:latin typeface="Trebuchet MS" panose="020B0603020202020204" pitchFamily="34" charset="0"/>
              </a:rPr>
              <a:t>.</a:t>
            </a:r>
            <a:r>
              <a:rPr lang="en-IN" sz="1600" dirty="0">
                <a:latin typeface="Trebuchet MS" panose="020B0603020202020204" pitchFamily="34" charset="0"/>
              </a:rPr>
              <a:t> [Online],	</a:t>
            </a:r>
          </a:p>
          <a:p>
            <a:pPr marL="324000" eaLnBrk="0" hangingPunct="0">
              <a:spcBef>
                <a:spcPts val="0"/>
              </a:spcBef>
              <a:defRPr/>
            </a:pPr>
            <a:r>
              <a:rPr lang="en-IN" sz="1600" dirty="0">
                <a:latin typeface="Trebuchet MS" panose="020B0603020202020204" pitchFamily="34" charset="0"/>
              </a:rPr>
              <a:t>	Available:</a:t>
            </a:r>
            <a:r>
              <a:rPr lang="en-US" sz="1600" dirty="0">
                <a:latin typeface="Trebuchet MS" panose="020B0603020202020204" pitchFamily="34" charset="0"/>
              </a:rPr>
              <a:t> </a:t>
            </a:r>
            <a:r>
              <a:rPr lang="en-IN" sz="1600" kern="0" dirty="0">
                <a:solidFill>
                  <a:srgbClr val="0000FF"/>
                </a:solidFill>
                <a:latin typeface="Trebuchet MS" panose="020B06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https://distill.pub/2020/growing-ca/</a:t>
            </a:r>
            <a:r>
              <a:rPr lang="en-IN" sz="1600" kern="0" dirty="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r>
              <a:rPr lang="en-IN" sz="1600" dirty="0">
                <a:latin typeface="Trebuchet MS" panose="020B0603020202020204" pitchFamily="34" charset="0"/>
              </a:rPr>
              <a:t>[Accessed Sep. 02, 2020]</a:t>
            </a:r>
          </a:p>
          <a:p>
            <a:pPr marL="342891" eaLnBrk="0" hangingPunct="0">
              <a:spcBef>
                <a:spcPct val="20000"/>
              </a:spcBef>
              <a:defRPr/>
            </a:pPr>
            <a:r>
              <a:rPr lang="en-IN" sz="1600" b="1" dirty="0">
                <a:latin typeface="Trebuchet MS" panose="020B0603020202020204" pitchFamily="34" charset="0"/>
              </a:rPr>
              <a:t>Journal Article Abstract</a:t>
            </a:r>
          </a:p>
          <a:p>
            <a:pPr marL="324000" eaLnBrk="0" hangingPunct="0">
              <a:spcBef>
                <a:spcPts val="0"/>
              </a:spcBef>
              <a:defRPr/>
            </a:pPr>
            <a:r>
              <a:rPr lang="en-US" sz="1600" dirty="0">
                <a:latin typeface="Trebuchet MS" panose="020B0603020202020204" pitchFamily="34" charset="0"/>
              </a:rPr>
              <a:t>[2] 	</a:t>
            </a:r>
            <a:r>
              <a:rPr lang="en-IN" sz="1600" dirty="0">
                <a:latin typeface="Trebuchet MS" panose="020B0603020202020204" pitchFamily="34" charset="0"/>
              </a:rPr>
              <a:t>Koen Janssens</a:t>
            </a:r>
            <a:r>
              <a:rPr lang="en-US" sz="1600" dirty="0">
                <a:latin typeface="Trebuchet MS" panose="020B0603020202020204" pitchFamily="34" charset="0"/>
              </a:rPr>
              <a:t>, “Network Cellular Automata—A Development for the Future?</a:t>
            </a:r>
            <a:r>
              <a:rPr lang="en-IN" sz="1600" dirty="0">
                <a:latin typeface="Trebuchet MS" panose="020B0603020202020204" pitchFamily="34" charset="0"/>
              </a:rPr>
              <a:t>”, 	</a:t>
            </a:r>
            <a:r>
              <a:rPr lang="en-IN" sz="1600" i="1" dirty="0">
                <a:latin typeface="Trebuchet MS" panose="020B0603020202020204" pitchFamily="34" charset="0"/>
              </a:rPr>
              <a:t>Computational Materials Engineering</a:t>
            </a:r>
            <a:r>
              <a:rPr lang="en-IN" sz="1600" dirty="0">
                <a:latin typeface="Trebuchet MS" panose="020B0603020202020204" pitchFamily="34" charset="0"/>
              </a:rPr>
              <a:t>, 2007. [Online], Available:</a:t>
            </a:r>
          </a:p>
          <a:p>
            <a:pPr marL="324000" eaLnBrk="0" hangingPunct="0">
              <a:spcBef>
                <a:spcPts val="0"/>
              </a:spcBef>
              <a:defRPr/>
            </a:pPr>
            <a:r>
              <a:rPr lang="en-IN" sz="1600" dirty="0">
                <a:latin typeface="Trebuchet MS" panose="020B0603020202020204" pitchFamily="34" charset="0"/>
              </a:rPr>
              <a:t>	</a:t>
            </a:r>
            <a:r>
              <a:rPr lang="en-IN" sz="1600" kern="0" dirty="0">
                <a:solidFill>
                  <a:srgbClr val="0000FF"/>
                </a:solidFill>
                <a:latin typeface="Trebuchet MS" panose="020B06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https://www.sciencedirect.com/topics/computerscience/cellularautomata</a:t>
            </a:r>
            <a:r>
              <a:rPr lang="en-IN" sz="1600" kern="0" dirty="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r>
              <a:rPr lang="en-IN" sz="1600" dirty="0">
                <a:latin typeface="Trebuchet MS" panose="020B0603020202020204" pitchFamily="34" charset="0"/>
              </a:rPr>
              <a:t>	[Accessed Sep. 03, 2020]</a:t>
            </a:r>
          </a:p>
          <a:p>
            <a:pPr marL="342891" eaLnBrk="0" hangingPunct="0">
              <a:spcBef>
                <a:spcPct val="20000"/>
              </a:spcBef>
              <a:defRPr/>
            </a:pPr>
            <a:r>
              <a:rPr lang="en-IN" sz="1600" b="1" dirty="0">
                <a:latin typeface="Trebuchet MS" panose="020B0603020202020204" pitchFamily="34" charset="0"/>
              </a:rPr>
              <a:t>E-books</a:t>
            </a:r>
          </a:p>
          <a:p>
            <a:pPr marL="342891" eaLnBrk="0" hangingPunct="0">
              <a:spcBef>
                <a:spcPct val="20000"/>
              </a:spcBef>
              <a:defRPr/>
            </a:pPr>
            <a:r>
              <a:rPr lang="en-US" sz="1600" dirty="0">
                <a:latin typeface="Trebuchet MS" panose="020B0603020202020204" pitchFamily="34" charset="0"/>
              </a:rPr>
              <a:t>[3] 	</a:t>
            </a:r>
            <a:r>
              <a:rPr lang="en-IN" sz="1600" dirty="0">
                <a:latin typeface="Trebuchet MS" panose="020B0603020202020204" pitchFamily="34" charset="0"/>
              </a:rPr>
              <a:t>Gavin Andrews, </a:t>
            </a:r>
            <a:r>
              <a:rPr lang="en-IN" sz="1600" i="1" dirty="0">
                <a:latin typeface="Trebuchet MS" panose="020B0603020202020204" pitchFamily="34" charset="0"/>
              </a:rPr>
              <a:t>Cellular Automata and applications</a:t>
            </a:r>
            <a:r>
              <a:rPr lang="en-IN" sz="1600" dirty="0">
                <a:latin typeface="Trebuchet MS" panose="020B0603020202020204" pitchFamily="34" charset="0"/>
              </a:rPr>
              <a:t>. [E-book] Available: 	</a:t>
            </a:r>
            <a:r>
              <a:rPr lang="en-IN" sz="1600" kern="0" dirty="0">
                <a:solidFill>
                  <a:srgbClr val="0000FF"/>
                </a:solidFill>
                <a:latin typeface="Trebuchet MS" panose="020B06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https://www.whitman.edu/Documents/Academics/Mathematics/andrewgw.pdf</a:t>
            </a:r>
            <a:endParaRPr lang="en-IN" sz="1600" kern="0" dirty="0">
              <a:solidFill>
                <a:srgbClr val="0000FF"/>
              </a:solidFill>
              <a:latin typeface="Trebuchet MS" panose="020B0603020202020204" pitchFamily="34" charset="0"/>
            </a:endParaRPr>
          </a:p>
          <a:p>
            <a:pPr marL="324000" indent="12700" eaLnBrk="0" hangingPunct="0">
              <a:spcBef>
                <a:spcPts val="0"/>
              </a:spcBef>
              <a:defRPr/>
            </a:pPr>
            <a:r>
              <a:rPr lang="en-IN" sz="1600" b="1" dirty="0">
                <a:latin typeface="Trebuchet MS" panose="020B0603020202020204" pitchFamily="34" charset="0"/>
              </a:rPr>
              <a:t>Research paper</a:t>
            </a:r>
          </a:p>
          <a:p>
            <a:pPr marL="324000" eaLnBrk="0" hangingPunct="0">
              <a:spcBef>
                <a:spcPts val="0"/>
              </a:spcBef>
              <a:defRPr/>
            </a:pPr>
            <a:r>
              <a:rPr lang="en-US" sz="1600" dirty="0">
                <a:latin typeface="Trebuchet MS" panose="020B0603020202020204" pitchFamily="34" charset="0"/>
              </a:rPr>
              <a:t>[4] 	</a:t>
            </a:r>
            <a:r>
              <a:rPr lang="en-IN" sz="1600" dirty="0">
                <a:latin typeface="Trebuchet MS" panose="020B0603020202020204" pitchFamily="34" charset="0"/>
              </a:rPr>
              <a:t>Hideaki </a:t>
            </a:r>
            <a:r>
              <a:rPr lang="en-IN" sz="1600" dirty="0" err="1">
                <a:latin typeface="Trebuchet MS" panose="020B0603020202020204" pitchFamily="34" charset="0"/>
              </a:rPr>
              <a:t>Hayashia</a:t>
            </a:r>
            <a:r>
              <a:rPr lang="en-IN" sz="1600" dirty="0">
                <a:latin typeface="Trebuchet MS" panose="020B0603020202020204" pitchFamily="34" charset="0"/>
              </a:rPr>
              <a:t>, </a:t>
            </a:r>
            <a:r>
              <a:rPr lang="en-IN" sz="1600" dirty="0" err="1">
                <a:latin typeface="Trebuchet MS" panose="020B0603020202020204" pitchFamily="34" charset="0"/>
              </a:rPr>
              <a:t>Kohtaro</a:t>
            </a:r>
            <a:r>
              <a:rPr lang="en-IN" sz="1600" dirty="0">
                <a:latin typeface="Trebuchet MS" panose="020B0603020202020204" pitchFamily="34" charset="0"/>
              </a:rPr>
              <a:t> </a:t>
            </a:r>
            <a:r>
              <a:rPr lang="en-IN" sz="1600" dirty="0" err="1">
                <a:latin typeface="Trebuchet MS" panose="020B0603020202020204" pitchFamily="34" charset="0"/>
              </a:rPr>
              <a:t>Abea</a:t>
            </a:r>
            <a:r>
              <a:rPr lang="en-IN" sz="1600" dirty="0">
                <a:latin typeface="Trebuchet MS" panose="020B0603020202020204" pitchFamily="34" charset="0"/>
              </a:rPr>
              <a:t>, Seiichi </a:t>
            </a:r>
            <a:r>
              <a:rPr lang="en-IN" sz="1600" dirty="0" err="1">
                <a:latin typeface="Trebuchet MS" panose="020B0603020202020204" pitchFamily="34" charset="0"/>
              </a:rPr>
              <a:t>Uchidaa</a:t>
            </a:r>
            <a:r>
              <a:rPr lang="en-IN" sz="1600" dirty="0">
                <a:latin typeface="Trebuchet MS" panose="020B0603020202020204" pitchFamily="34" charset="0"/>
              </a:rPr>
              <a:t>, </a:t>
            </a:r>
            <a:r>
              <a:rPr lang="en-IN" sz="1600" dirty="0" err="1"/>
              <a:t>GlyphGAN</a:t>
            </a:r>
            <a:r>
              <a:rPr lang="en-IN" sz="1600" dirty="0"/>
              <a:t>,</a:t>
            </a:r>
            <a:r>
              <a:rPr lang="en-US" sz="1600" dirty="0"/>
              <a:t> </a:t>
            </a:r>
            <a:r>
              <a:rPr lang="en-US" sz="1600" i="1" dirty="0"/>
              <a:t>Department of 	Advanced Information Technology</a:t>
            </a:r>
            <a:r>
              <a:rPr lang="en-IN" sz="1600" i="1" dirty="0">
                <a:latin typeface="Trebuchet MS" panose="020B0603020202020204" pitchFamily="34" charset="0"/>
              </a:rPr>
              <a:t>, May 30, </a:t>
            </a:r>
            <a:r>
              <a:rPr lang="en-IN" sz="1600" dirty="0">
                <a:latin typeface="Trebuchet MS" panose="020B0603020202020204" pitchFamily="34" charset="0"/>
              </a:rPr>
              <a:t>2019</a:t>
            </a:r>
            <a:r>
              <a:rPr lang="en-US" sz="1600" dirty="0">
                <a:latin typeface="Trebuchet MS" panose="020B0603020202020204" pitchFamily="34" charset="0"/>
              </a:rPr>
              <a:t>.</a:t>
            </a:r>
            <a:r>
              <a:rPr lang="en-IN" sz="1600" dirty="0">
                <a:latin typeface="Trebuchet MS" panose="020B0603020202020204" pitchFamily="34" charset="0"/>
              </a:rPr>
              <a:t> Available:</a:t>
            </a:r>
          </a:p>
          <a:p>
            <a:pPr marL="324000" eaLnBrk="0" hangingPunct="0">
              <a:spcBef>
                <a:spcPts val="0"/>
              </a:spcBef>
              <a:defRPr/>
            </a:pPr>
            <a:r>
              <a:rPr lang="en-IN" sz="1600" dirty="0">
                <a:latin typeface="Trebuchet MS" panose="020B0603020202020204" pitchFamily="34" charset="0"/>
              </a:rPr>
              <a:t>	 </a:t>
            </a:r>
            <a:r>
              <a:rPr lang="en-IN" sz="1600" kern="0" dirty="0">
                <a:solidFill>
                  <a:srgbClr val="0000FF"/>
                </a:solidFill>
                <a:latin typeface="Trebuchet MS" panose="020B06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https://arxiv.org/pdf/1905.12502.pdf</a:t>
            </a:r>
            <a:r>
              <a:rPr lang="en-IN" sz="1600" kern="0" dirty="0">
                <a:solidFill>
                  <a:srgbClr val="0000FF"/>
                </a:solidFill>
                <a:latin typeface="Trebuchet MS" panose="020B0603020202020204" pitchFamily="34" charset="0"/>
              </a:rPr>
              <a:t> </a:t>
            </a:r>
            <a:r>
              <a:rPr lang="en-IN" sz="1600" dirty="0">
                <a:latin typeface="Trebuchet MS" panose="020B0603020202020204" pitchFamily="34" charset="0"/>
              </a:rPr>
              <a:t>[Accessed Sep. 04, 2020]</a:t>
            </a:r>
          </a:p>
          <a:p>
            <a:pPr marL="342891" eaLnBrk="0" hangingPunct="0">
              <a:spcBef>
                <a:spcPct val="20000"/>
              </a:spcBef>
              <a:defRPr/>
            </a:pPr>
            <a:endParaRPr lang="en-IN" sz="1600" kern="0" dirty="0">
              <a:solidFill>
                <a:srgbClr val="0000FF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7485" y="3352800"/>
            <a:ext cx="25065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Trebuchet MS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1581154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 Box 34"/>
          <p:cNvSpPr txBox="1">
            <a:spLocks noChangeArrowheads="1"/>
          </p:cNvSpPr>
          <p:nvPr/>
        </p:nvSpPr>
        <p:spPr bwMode="auto">
          <a:xfrm>
            <a:off x="2667000" y="1143001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Outline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2900" y="1905000"/>
            <a:ext cx="8458200" cy="4724400"/>
          </a:xfrm>
          <a:prstGeom prst="rect">
            <a:avLst/>
          </a:prstGeom>
        </p:spPr>
        <p:txBody>
          <a:bodyPr/>
          <a:lstStyle/>
          <a:p>
            <a:pPr marL="685791" indent="-342900" algn="just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Problem Statement</a:t>
            </a:r>
          </a:p>
          <a:p>
            <a:pPr marL="685791" indent="-342900" algn="just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Motivation/Background study</a:t>
            </a:r>
          </a:p>
          <a:p>
            <a:pPr marL="685791" indent="-342900" algn="just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Proposed Solution/Methodology</a:t>
            </a:r>
          </a:p>
          <a:p>
            <a:pPr marL="685791" indent="-342900" algn="just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Software/Hardware/Data Requirements</a:t>
            </a:r>
          </a:p>
          <a:p>
            <a:pPr marL="685791" indent="-342900" algn="just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Expected Deliverables</a:t>
            </a:r>
          </a:p>
          <a:p>
            <a:pPr marL="685791" indent="-342900" algn="just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Capstone (Phase-I &amp; Phase-II) Project Timeline</a:t>
            </a:r>
          </a:p>
          <a:p>
            <a:pPr marL="685791" indent="-342900" algn="just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Any other information</a:t>
            </a:r>
          </a:p>
          <a:p>
            <a:pPr marL="342891" indent="12700" algn="just" eaLnBrk="0" hangingPunct="0">
              <a:spcBef>
                <a:spcPct val="20000"/>
              </a:spcBef>
              <a:defRPr/>
            </a:pPr>
            <a:endParaRPr lang="en-US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marL="342891" indent="12700" algn="just" eaLnBrk="0" hangingPunct="0">
              <a:spcBef>
                <a:spcPct val="20000"/>
              </a:spcBef>
              <a:defRPr/>
            </a:pPr>
            <a:endParaRPr lang="en-US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marL="342891" indent="12700" algn="just" eaLnBrk="0" hangingPunct="0">
              <a:spcBef>
                <a:spcPct val="20000"/>
              </a:spcBef>
              <a:defRPr/>
            </a:pPr>
            <a:endParaRPr lang="en-US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marL="342891" indent="12700" algn="just" eaLnBrk="0" hangingPunct="0">
              <a:spcBef>
                <a:spcPct val="20000"/>
              </a:spcBef>
              <a:defRPr/>
            </a:pPr>
            <a:endParaRPr lang="en-US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marL="342891" indent="12700" algn="just" eaLnBrk="0" hangingPunct="0">
              <a:spcBef>
                <a:spcPct val="20000"/>
              </a:spcBef>
              <a:defRPr/>
            </a:pPr>
            <a:endParaRPr lang="en-US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marL="342891" indent="12700" algn="just" eaLnBrk="0" hangingPunct="0">
              <a:spcBef>
                <a:spcPct val="20000"/>
              </a:spcBef>
              <a:defRPr/>
            </a:pPr>
            <a:endParaRPr lang="en-IN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891" indent="12700" algn="just" eaLnBrk="0" hangingPunct="0">
              <a:spcBef>
                <a:spcPct val="20000"/>
              </a:spcBef>
              <a:defRPr/>
            </a:pPr>
            <a:endParaRPr lang="en-IN" sz="28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3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0" y="1581154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2400" y="2055820"/>
            <a:ext cx="7848600" cy="1767512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>
                <a:solidFill>
                  <a:srgbClr val="0033CC"/>
                </a:solidFill>
                <a:latin typeface="Trebuchet MS"/>
              </a:rPr>
              <a:t>Problem statement: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3CC"/>
                </a:solidFill>
                <a:latin typeface="Trebuchet MS"/>
              </a:rPr>
              <a:t>The project is to automate the generation of new fonts for the Kannada scripts while simultaneously ensuring generation of maatras.</a:t>
            </a: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667000" y="1143001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Problem Statement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ED868C-890B-4B8E-BD76-70401F11E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4" t="48346" r="71241" b="43220"/>
          <a:stretch/>
        </p:blipFill>
        <p:spPr>
          <a:xfrm>
            <a:off x="4567216" y="5740399"/>
            <a:ext cx="2676568" cy="81721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DC805B-E0DA-4AB2-A528-C516B0597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66711" r="69159" b="24393"/>
          <a:stretch/>
        </p:blipFill>
        <p:spPr>
          <a:xfrm>
            <a:off x="838200" y="3823332"/>
            <a:ext cx="2676567" cy="81721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86AC45-A769-4549-96C8-48347CC12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2" t="30731" r="67828" b="60835"/>
          <a:stretch/>
        </p:blipFill>
        <p:spPr>
          <a:xfrm>
            <a:off x="2710588" y="4832473"/>
            <a:ext cx="2732224" cy="7583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0" y="1581154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381000" y="1143001"/>
            <a:ext cx="876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Motivation/Background Study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381000" y="1736706"/>
            <a:ext cx="8077200" cy="2999201"/>
          </a:xfrm>
          <a:prstGeom prst="rect">
            <a:avLst/>
          </a:prstGeom>
        </p:spPr>
        <p:txBody>
          <a:bodyPr/>
          <a:lstStyle/>
          <a:p>
            <a:pPr marL="342891" algn="just" eaLnBrk="0" hangingPunct="0"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0000FF"/>
                </a:solidFill>
                <a:latin typeface="Trebuchet MS" pitchFamily="34" charset="0"/>
              </a:rPr>
              <a:t>Motivation:</a:t>
            </a:r>
          </a:p>
          <a:p>
            <a:pPr marL="685791" indent="-342900" algn="just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Logo fonts can make or break your logo design.</a:t>
            </a:r>
          </a:p>
          <a:p>
            <a:pPr marL="342891" algn="just" eaLnBrk="0" hangingPunct="0">
              <a:spcBef>
                <a:spcPct val="20000"/>
              </a:spcBef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	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Eg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: Disney, Netflix, The Times of India, etc.</a:t>
            </a:r>
          </a:p>
          <a:p>
            <a:pPr marL="68579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With continuous advancements in web-technologies and the need to deliver a great experience to non-English speaking users is creating a greater demand for high-quality, multi-script typefaces.</a:t>
            </a:r>
          </a:p>
          <a:p>
            <a:pPr marL="68579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685791" indent="-342900" algn="just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891" indent="12700" algn="just" eaLnBrk="0" hangingPunct="0">
              <a:spcBef>
                <a:spcPct val="20000"/>
              </a:spcBef>
              <a:defRPr/>
            </a:pPr>
            <a:endParaRPr lang="en-IN" sz="2800" kern="0" dirty="0">
              <a:latin typeface="Trebuchet MS" pitchFamily="34" charset="0"/>
            </a:endParaRPr>
          </a:p>
        </p:txBody>
      </p:sp>
      <p:pic>
        <p:nvPicPr>
          <p:cNvPr id="9" name="Picture 8" descr="A picture containing mirror, game&#10;&#10;Description automatically generated">
            <a:extLst>
              <a:ext uri="{FF2B5EF4-FFF2-40B4-BE49-F238E27FC236}">
                <a16:creationId xmlns:a16="http://schemas.microsoft.com/office/drawing/2014/main" id="{707F8560-1806-4B86-821D-F6D79D895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1461">
            <a:off x="7072591" y="5366085"/>
            <a:ext cx="1820162" cy="1237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1B622B8-A4FD-4E8C-B400-AFBB36B9A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6" t="25610" r="24026" b="30488"/>
          <a:stretch/>
        </p:blipFill>
        <p:spPr>
          <a:xfrm rot="21232016">
            <a:off x="284805" y="4830891"/>
            <a:ext cx="1822001" cy="819901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F321FB-FE71-411F-9638-9AA53E587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3" t="-1" r="21085" b="3972"/>
          <a:stretch/>
        </p:blipFill>
        <p:spPr>
          <a:xfrm>
            <a:off x="4358154" y="5669967"/>
            <a:ext cx="1951691" cy="94368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6DAA4F-1727-4E89-95C0-2A98472E6B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1" t="14250" r="3544" b="13244"/>
          <a:stretch/>
        </p:blipFill>
        <p:spPr>
          <a:xfrm rot="538572">
            <a:off x="2431870" y="5520296"/>
            <a:ext cx="853640" cy="92955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9995EB9-6664-466C-A0F7-687E43218D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7" r="9428" b="15824"/>
          <a:stretch/>
        </p:blipFill>
        <p:spPr>
          <a:xfrm>
            <a:off x="3733800" y="4604285"/>
            <a:ext cx="3708927" cy="857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2FD74F-86A3-427E-A761-F28AA9156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596" b="68868"/>
          <a:stretch/>
        </p:blipFill>
        <p:spPr>
          <a:xfrm>
            <a:off x="303544" y="3320222"/>
            <a:ext cx="7046412" cy="10402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6019BE-86D5-44C6-A0B9-3695F0CAC809}"/>
              </a:ext>
            </a:extLst>
          </p:cNvPr>
          <p:cNvSpPr/>
          <p:nvPr/>
        </p:nvSpPr>
        <p:spPr>
          <a:xfrm>
            <a:off x="0" y="1435264"/>
            <a:ext cx="8534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rebuchet MS" pitchFamily="34" charset="0"/>
              </a:rPr>
              <a:t>Background study: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Indian Type Foundry (ITF) is a company which </a:t>
            </a:r>
            <a:r>
              <a:rPr lang="en-US" sz="2400" b="1" i="1" dirty="0">
                <a:solidFill>
                  <a:srgbClr val="0000FF"/>
                </a:solidFill>
                <a:latin typeface="Trebuchet MS" pitchFamily="34" charset="0"/>
              </a:rPr>
              <a:t>manually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creates customized fonts for various languages.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charges range from </a:t>
            </a:r>
            <a:r>
              <a:rPr lang="en-US" sz="2400" b="1" i="1" dirty="0">
                <a:solidFill>
                  <a:srgbClr val="0000FF"/>
                </a:solidFill>
                <a:latin typeface="Trebuchet MS" pitchFamily="34" charset="0"/>
              </a:rPr>
              <a:t>26,000INR - 2,60,000INR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for a specific typeface.</a:t>
            </a:r>
          </a:p>
        </p:txBody>
      </p:sp>
      <p:sp>
        <p:nvSpPr>
          <p:cNvPr id="6" name="Text Box 34">
            <a:extLst>
              <a:ext uri="{FF2B5EF4-FFF2-40B4-BE49-F238E27FC236}">
                <a16:creationId xmlns:a16="http://schemas.microsoft.com/office/drawing/2014/main" id="{59B6A50F-7A64-4291-91C7-FF1A1008A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1"/>
            <a:ext cx="876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Motivation/Background Study</a:t>
            </a:r>
          </a:p>
        </p:txBody>
      </p:sp>
      <p:pic>
        <p:nvPicPr>
          <p:cNvPr id="11" name="Graphic 10" descr="Coins">
            <a:extLst>
              <a:ext uri="{FF2B5EF4-FFF2-40B4-BE49-F238E27FC236}">
                <a16:creationId xmlns:a16="http://schemas.microsoft.com/office/drawing/2014/main" id="{52587E25-B47E-483D-852F-F69548B0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3255652"/>
            <a:ext cx="1237152" cy="123715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E5C137-1820-49A6-8133-1F2CDE683D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47" r="53715" b="-1"/>
          <a:stretch/>
        </p:blipFill>
        <p:spPr>
          <a:xfrm>
            <a:off x="303544" y="4360423"/>
            <a:ext cx="4868956" cy="229009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37491D-3BC0-4E96-85D8-4FD5CA20D5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1" t="35544" r="647" b="302"/>
          <a:stretch/>
        </p:blipFill>
        <p:spPr>
          <a:xfrm>
            <a:off x="5148000" y="4348800"/>
            <a:ext cx="2201956" cy="229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0" y="1581154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-228600" y="1827614"/>
            <a:ext cx="8077200" cy="1604956"/>
          </a:xfrm>
          <a:prstGeom prst="rect">
            <a:avLst/>
          </a:prstGeom>
        </p:spPr>
        <p:txBody>
          <a:bodyPr/>
          <a:lstStyle/>
          <a:p>
            <a:pPr marL="342900" marR="0" lvl="0" indent="127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00FF"/>
                </a:solidFill>
                <a:latin typeface="Trebuchet MS" pitchFamily="34" charset="0"/>
              </a:rPr>
              <a:t>Work done in this field:</a:t>
            </a:r>
          </a:p>
          <a:p>
            <a:pPr marL="6858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Commercial font generation is currently done by designers by </a:t>
            </a:r>
            <a:r>
              <a:rPr lang="en-IN" sz="2400" b="1" i="1" dirty="0">
                <a:solidFill>
                  <a:srgbClr val="0000FF"/>
                </a:solidFill>
                <a:latin typeface="Trebuchet MS" pitchFamily="34" charset="0"/>
              </a:rPr>
              <a:t>manually</a:t>
            </a: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 sketching each letter using design tools.</a:t>
            </a: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667000" y="1143001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Proposed Solution/Methodology</a:t>
            </a:r>
          </a:p>
        </p:txBody>
      </p:sp>
      <p:pic>
        <p:nvPicPr>
          <p:cNvPr id="9" name="Kannada-alphabet-aa">
            <a:hlinkClick r:id="" action="ppaction://media"/>
            <a:extLst>
              <a:ext uri="{FF2B5EF4-FFF2-40B4-BE49-F238E27FC236}">
                <a16:creationId xmlns:a16="http://schemas.microsoft.com/office/drawing/2014/main" id="{92658E94-1D13-4F09-BBBC-D71721AA8B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2143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0" y="4114800"/>
            <a:ext cx="2047875" cy="17811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5F0020-51DD-42CC-8C00-898970AD4886}"/>
              </a:ext>
            </a:extLst>
          </p:cNvPr>
          <p:cNvSpPr txBox="1">
            <a:spLocks/>
          </p:cNvSpPr>
          <p:nvPr/>
        </p:nvSpPr>
        <p:spPr>
          <a:xfrm>
            <a:off x="-195470" y="3642517"/>
            <a:ext cx="8077200" cy="2419352"/>
          </a:xfrm>
          <a:prstGeom prst="rect">
            <a:avLst/>
          </a:prstGeom>
        </p:spPr>
        <p:txBody>
          <a:bodyPr/>
          <a:lstStyle/>
          <a:p>
            <a:pPr marL="342900" lvl="0" eaLnBrk="0" hangingPunct="0">
              <a:spcBef>
                <a:spcPct val="20000"/>
              </a:spcBef>
              <a:defRPr/>
            </a:pPr>
            <a:r>
              <a:rPr lang="en-IN" sz="2400" b="1" dirty="0">
                <a:solidFill>
                  <a:srgbClr val="0000FF"/>
                </a:solidFill>
                <a:latin typeface="Trebuchet MS" pitchFamily="34" charset="0"/>
              </a:rPr>
              <a:t>Pros:</a:t>
            </a:r>
          </a:p>
          <a:p>
            <a:pPr marL="6858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Customized to user requirements.</a:t>
            </a:r>
          </a:p>
          <a:p>
            <a:pPr marL="342900" lvl="0" eaLnBrk="0" hangingPunct="0">
              <a:spcBef>
                <a:spcPct val="20000"/>
              </a:spcBef>
              <a:defRPr/>
            </a:pPr>
            <a:r>
              <a:rPr lang="en-IN" sz="2400" b="1" dirty="0">
                <a:solidFill>
                  <a:srgbClr val="0000FF"/>
                </a:solidFill>
                <a:latin typeface="Trebuchet MS" pitchFamily="34" charset="0"/>
              </a:rPr>
              <a:t>Cons:</a:t>
            </a:r>
          </a:p>
          <a:p>
            <a:pPr marL="6858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Time consuming</a:t>
            </a:r>
          </a:p>
          <a:p>
            <a:pPr marL="6858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FF"/>
                </a:solidFill>
                <a:latin typeface="Trebuchet MS" pitchFamily="34" charset="0"/>
              </a:rPr>
              <a:t>Expensive</a:t>
            </a:r>
          </a:p>
          <a:p>
            <a:pPr marL="342900" lvl="0" eaLnBrk="0" hangingPunct="0">
              <a:spcBef>
                <a:spcPct val="20000"/>
              </a:spcBef>
              <a:defRPr/>
            </a:pPr>
            <a:endParaRPr lang="en-IN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11" name="Text Box 34">
            <a:extLst>
              <a:ext uri="{FF2B5EF4-FFF2-40B4-BE49-F238E27FC236}">
                <a16:creationId xmlns:a16="http://schemas.microsoft.com/office/drawing/2014/main" id="{ED0A4CDB-B6B7-4E43-9241-CDAFBDEA4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136886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Proposed Solution/Methodology</a:t>
            </a:r>
          </a:p>
        </p:txBody>
      </p:sp>
    </p:spTree>
    <p:extLst>
      <p:ext uri="{BB962C8B-B14F-4D97-AF65-F5344CB8AC3E}">
        <p14:creationId xmlns:p14="http://schemas.microsoft.com/office/powerpoint/2010/main" val="302918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7B9646-E949-422D-86CB-AE1590095146}"/>
              </a:ext>
            </a:extLst>
          </p:cNvPr>
          <p:cNvSpPr/>
          <p:nvPr/>
        </p:nvSpPr>
        <p:spPr>
          <a:xfrm>
            <a:off x="0" y="1373833"/>
            <a:ext cx="8534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rebuchet MS" pitchFamily="34" charset="0"/>
              </a:rPr>
              <a:t>Work done in this field: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GlyphGAN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[4] was a paper proposed in 2019 which is based on GANs to generate style-consistent fonts for English language.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1FF83-A841-46A3-9618-1FB47289CC8D}"/>
              </a:ext>
            </a:extLst>
          </p:cNvPr>
          <p:cNvSpPr txBox="1"/>
          <p:nvPr/>
        </p:nvSpPr>
        <p:spPr>
          <a:xfrm>
            <a:off x="0" y="3190607"/>
            <a:ext cx="9276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rebuchet MS" pitchFamily="34" charset="0"/>
              </a:rPr>
              <a:t>Pros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dirty="0"/>
              <a:t> 	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13F5D-1F40-4D1D-8508-5F09E3B00177}"/>
              </a:ext>
            </a:extLst>
          </p:cNvPr>
          <p:cNvSpPr txBox="1"/>
          <p:nvPr/>
        </p:nvSpPr>
        <p:spPr>
          <a:xfrm>
            <a:off x="0" y="4782944"/>
            <a:ext cx="853439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FF"/>
                </a:solidFill>
                <a:latin typeface="Trebuchet MS" pitchFamily="34" charset="0"/>
              </a:rPr>
              <a:t>Cons</a:t>
            </a:r>
            <a:r>
              <a:rPr lang="en-US" sz="2200" dirty="0">
                <a:solidFill>
                  <a:srgbClr val="0000FF"/>
                </a:solidFill>
                <a:latin typeface="Trebuchet MS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000FF"/>
                </a:solidFill>
                <a:latin typeface="Trebuchet MS" pitchFamily="34" charset="0"/>
              </a:rPr>
              <a:t>GANs require an extremely large variety (about </a:t>
            </a:r>
            <a:r>
              <a:rPr lang="en-IN" sz="2200" b="1" i="1" dirty="0">
                <a:solidFill>
                  <a:srgbClr val="0000FF"/>
                </a:solidFill>
                <a:latin typeface="Trebuchet MS" pitchFamily="34" charset="0"/>
              </a:rPr>
              <a:t>6561</a:t>
            </a:r>
            <a:r>
              <a:rPr lang="en-IN" sz="2200" dirty="0">
                <a:solidFill>
                  <a:srgbClr val="0000FF"/>
                </a:solidFill>
                <a:latin typeface="Trebuchet MS" pitchFamily="34" charset="0"/>
              </a:rPr>
              <a:t> different typefaces) of fonts to learn and further create new fonts.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000FF"/>
                </a:solidFill>
                <a:latin typeface="Trebuchet MS" pitchFamily="34" charset="0"/>
              </a:rPr>
              <a:t>This is unavailable for Indian languages such as Kannada. </a:t>
            </a:r>
          </a:p>
          <a:p>
            <a:r>
              <a:rPr lang="en-IN" sz="2200" dirty="0">
                <a:solidFill>
                  <a:srgbClr val="0000FF"/>
                </a:solidFill>
                <a:latin typeface="Trebuchet MS" pitchFamily="34" charset="0"/>
              </a:rPr>
              <a:t>    Hence the new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endParaRPr lang="en-IN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0692A4D-6D66-4395-A7CA-51DE0B5B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625032"/>
              </p:ext>
            </p:extLst>
          </p:nvPr>
        </p:nvGraphicFramePr>
        <p:xfrm>
          <a:off x="927652" y="3174325"/>
          <a:ext cx="7288696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174">
                  <a:extLst>
                    <a:ext uri="{9D8B030D-6E8A-4147-A177-3AD203B41FA5}">
                      <a16:colId xmlns:a16="http://schemas.microsoft.com/office/drawing/2014/main" val="2669960125"/>
                    </a:ext>
                  </a:extLst>
                </a:gridCol>
                <a:gridCol w="1822174">
                  <a:extLst>
                    <a:ext uri="{9D8B030D-6E8A-4147-A177-3AD203B41FA5}">
                      <a16:colId xmlns:a16="http://schemas.microsoft.com/office/drawing/2014/main" val="262917826"/>
                    </a:ext>
                  </a:extLst>
                </a:gridCol>
                <a:gridCol w="1822174">
                  <a:extLst>
                    <a:ext uri="{9D8B030D-6E8A-4147-A177-3AD203B41FA5}">
                      <a16:colId xmlns:a16="http://schemas.microsoft.com/office/drawing/2014/main" val="1444172890"/>
                    </a:ext>
                  </a:extLst>
                </a:gridCol>
                <a:gridCol w="1822174">
                  <a:extLst>
                    <a:ext uri="{9D8B030D-6E8A-4147-A177-3AD203B41FA5}">
                      <a16:colId xmlns:a16="http://schemas.microsoft.com/office/drawing/2014/main" val="2317731795"/>
                    </a:ext>
                  </a:extLst>
                </a:gridCol>
              </a:tblGrid>
              <a:tr h="6515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Recognition accuracy [%]</a:t>
                      </a:r>
                    </a:p>
                    <a:p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(Legibility)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Cs</a:t>
                      </a:r>
                    </a:p>
                    <a:p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(Style consistency)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Cd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(Diversity)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01163"/>
                  </a:ext>
                </a:extLst>
              </a:tr>
              <a:tr h="269609">
                <a:tc>
                  <a:txBody>
                    <a:bodyPr/>
                    <a:lstStyle/>
                    <a:p>
                      <a:r>
                        <a:rPr lang="en-US" b="1" dirty="0"/>
                        <a:t>Deep-fonts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72.51</a:t>
                      </a:r>
                      <a:endParaRPr lang="en-IN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0.47</a:t>
                      </a:r>
                      <a:endParaRPr lang="en-IN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0.33</a:t>
                      </a:r>
                      <a:endParaRPr lang="en-IN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439887"/>
                  </a:ext>
                </a:extLst>
              </a:tr>
              <a:tr h="269609">
                <a:tc>
                  <a:txBody>
                    <a:bodyPr/>
                    <a:lstStyle/>
                    <a:p>
                      <a:r>
                        <a:rPr lang="en-US" b="1" dirty="0" err="1"/>
                        <a:t>GlyphGAN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83.90</a:t>
                      </a:r>
                      <a:endParaRPr lang="en-IN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0.46</a:t>
                      </a:r>
                      <a:endParaRPr lang="en-IN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0.61</a:t>
                      </a:r>
                      <a:endParaRPr lang="en-IN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08222"/>
                  </a:ext>
                </a:extLst>
              </a:tr>
            </a:tbl>
          </a:graphicData>
        </a:graphic>
      </p:graphicFrame>
      <p:sp>
        <p:nvSpPr>
          <p:cNvPr id="9" name="Text Box 34">
            <a:extLst>
              <a:ext uri="{FF2B5EF4-FFF2-40B4-BE49-F238E27FC236}">
                <a16:creationId xmlns:a16="http://schemas.microsoft.com/office/drawing/2014/main" id="{D811F8C4-5304-49F2-9C86-66EE62A7F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136886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Proposed Solution/Methodology</a:t>
            </a:r>
          </a:p>
        </p:txBody>
      </p:sp>
    </p:spTree>
    <p:extLst>
      <p:ext uri="{BB962C8B-B14F-4D97-AF65-F5344CB8AC3E}">
        <p14:creationId xmlns:p14="http://schemas.microsoft.com/office/powerpoint/2010/main" val="115418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4">
            <a:extLst>
              <a:ext uri="{FF2B5EF4-FFF2-40B4-BE49-F238E27FC236}">
                <a16:creationId xmlns:a16="http://schemas.microsoft.com/office/drawing/2014/main" id="{0DEF27C3-A8A0-415E-997F-23A2E8CEB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143000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Proposed Solution/Methodology</a:t>
            </a:r>
          </a:p>
        </p:txBody>
      </p:sp>
      <p:pic>
        <p:nvPicPr>
          <p:cNvPr id="3" name="Screen Recording 2020-09-09 at 10.55.34 pm">
            <a:hlinkClick r:id="" action="ppaction://media"/>
            <a:extLst>
              <a:ext uri="{FF2B5EF4-FFF2-40B4-BE49-F238E27FC236}">
                <a16:creationId xmlns:a16="http://schemas.microsoft.com/office/drawing/2014/main" id="{E9A6EF08-C43D-4902-8607-A34B0D459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1611291"/>
            <a:ext cx="7505700" cy="43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E71A9B-495B-4514-93F1-2736B968624C}"/>
              </a:ext>
            </a:extLst>
          </p:cNvPr>
          <p:cNvSpPr txBox="1">
            <a:spLocks/>
          </p:cNvSpPr>
          <p:nvPr/>
        </p:nvSpPr>
        <p:spPr>
          <a:xfrm>
            <a:off x="-304800" y="1828800"/>
            <a:ext cx="8077200" cy="2465381"/>
          </a:xfrm>
          <a:prstGeom prst="rect">
            <a:avLst/>
          </a:prstGeom>
        </p:spPr>
        <p:txBody>
          <a:bodyPr/>
          <a:lstStyle/>
          <a:p>
            <a:pPr marL="342900" marR="0" lvl="0" indent="127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00FF"/>
                </a:solidFill>
                <a:latin typeface="Trebuchet MS" pitchFamily="34" charset="0"/>
              </a:rPr>
              <a:t>Proposed architecture:</a:t>
            </a:r>
          </a:p>
          <a:p>
            <a:pPr marL="342900" marR="0" lvl="0" indent="127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0D4C8BB-7582-4AEB-82ED-F1B9EA2909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" r="391"/>
          <a:stretch/>
        </p:blipFill>
        <p:spPr>
          <a:xfrm>
            <a:off x="0" y="2389181"/>
            <a:ext cx="9144000" cy="3809999"/>
          </a:xfrm>
          <a:prstGeom prst="rect">
            <a:avLst/>
          </a:prstGeom>
        </p:spPr>
      </p:pic>
      <p:sp>
        <p:nvSpPr>
          <p:cNvPr id="5" name="Text Box 34">
            <a:extLst>
              <a:ext uri="{FF2B5EF4-FFF2-40B4-BE49-F238E27FC236}">
                <a16:creationId xmlns:a16="http://schemas.microsoft.com/office/drawing/2014/main" id="{B107255E-D220-478A-AB96-579F1B4DA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143000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91" indent="-342891" algn="r" eaLnBrk="0" hangingPunct="0">
              <a:defRPr/>
            </a:pP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Proposed Solution/Methodology</a:t>
            </a:r>
          </a:p>
        </p:txBody>
      </p:sp>
    </p:spTree>
    <p:extLst>
      <p:ext uri="{BB962C8B-B14F-4D97-AF65-F5344CB8AC3E}">
        <p14:creationId xmlns:p14="http://schemas.microsoft.com/office/powerpoint/2010/main" val="108723419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13968</TotalTime>
  <Words>858</Words>
  <Application>Microsoft Office PowerPoint</Application>
  <PresentationFormat>On-screen Show (4:3)</PresentationFormat>
  <Paragraphs>139</Paragraphs>
  <Slides>15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Book Antiqua</vt:lpstr>
      <vt:lpstr>Calibri</vt:lpstr>
      <vt:lpstr>Trebuchet MS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KTwo Technology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Profile PPT</dc:title>
  <dc:creator>Anant R Koppar</dc:creator>
  <cp:lastModifiedBy>RR CS 7D JEEVANA R HEGDE</cp:lastModifiedBy>
  <cp:revision>1464</cp:revision>
  <dcterms:created xsi:type="dcterms:W3CDTF">2009-01-21T07:44:06Z</dcterms:created>
  <dcterms:modified xsi:type="dcterms:W3CDTF">2020-09-09T20:52:21Z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